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4" r:id="rId5"/>
    <p:sldId id="273"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6" d="100"/>
          <a:sy n="76" d="100"/>
        </p:scale>
        <p:origin x="6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DB219-2F04-4352-B9A4-6EDBAD7359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B17E6D-39A5-4ECD-B30D-C0F57AD7C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772919-F74D-4888-A0D9-031D9DD6C367}"/>
              </a:ext>
            </a:extLst>
          </p:cNvPr>
          <p:cNvSpPr>
            <a:spLocks noGrp="1"/>
          </p:cNvSpPr>
          <p:nvPr>
            <p:ph type="dt" sz="half" idx="10"/>
          </p:nvPr>
        </p:nvSpPr>
        <p:spPr/>
        <p:txBody>
          <a:bodyPr/>
          <a:lstStyle/>
          <a:p>
            <a:fld id="{A34F3E33-8D8E-4211-B913-2B1F59B09343}" type="datetimeFigureOut">
              <a:rPr lang="en-US" smtClean="0"/>
              <a:t>4/2/2020</a:t>
            </a:fld>
            <a:endParaRPr lang="en-US"/>
          </a:p>
        </p:txBody>
      </p:sp>
      <p:sp>
        <p:nvSpPr>
          <p:cNvPr id="5" name="Footer Placeholder 4">
            <a:extLst>
              <a:ext uri="{FF2B5EF4-FFF2-40B4-BE49-F238E27FC236}">
                <a16:creationId xmlns:a16="http://schemas.microsoft.com/office/drawing/2014/main" id="{85BFB30B-23F3-457A-B44B-DA6F581D3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BF59A0-E815-4D5C-BC7C-37E803412FB4}"/>
              </a:ext>
            </a:extLst>
          </p:cNvPr>
          <p:cNvSpPr>
            <a:spLocks noGrp="1"/>
          </p:cNvSpPr>
          <p:nvPr>
            <p:ph type="sldNum" sz="quarter" idx="12"/>
          </p:nvPr>
        </p:nvSpPr>
        <p:spPr/>
        <p:txBody>
          <a:bodyPr/>
          <a:lstStyle/>
          <a:p>
            <a:fld id="{1A536AEE-4872-4FFE-BA19-7977B0E8F99B}" type="slidenum">
              <a:rPr lang="en-US" smtClean="0"/>
              <a:t>‹#›</a:t>
            </a:fld>
            <a:endParaRPr lang="en-US"/>
          </a:p>
        </p:txBody>
      </p:sp>
    </p:spTree>
    <p:extLst>
      <p:ext uri="{BB962C8B-B14F-4D97-AF65-F5344CB8AC3E}">
        <p14:creationId xmlns:p14="http://schemas.microsoft.com/office/powerpoint/2010/main" val="4211153921"/>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EB9C-8823-4D9A-BD5D-9A38B81668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9D77CC-3587-4E7C-AAE6-47D73E5700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6686B-4D27-4631-AEF0-F3BCB65BF26F}"/>
              </a:ext>
            </a:extLst>
          </p:cNvPr>
          <p:cNvSpPr>
            <a:spLocks noGrp="1"/>
          </p:cNvSpPr>
          <p:nvPr>
            <p:ph type="dt" sz="half" idx="10"/>
          </p:nvPr>
        </p:nvSpPr>
        <p:spPr/>
        <p:txBody>
          <a:bodyPr/>
          <a:lstStyle/>
          <a:p>
            <a:fld id="{A34F3E33-8D8E-4211-B913-2B1F59B09343}" type="datetimeFigureOut">
              <a:rPr lang="en-US" smtClean="0"/>
              <a:t>4/2/2020</a:t>
            </a:fld>
            <a:endParaRPr lang="en-US"/>
          </a:p>
        </p:txBody>
      </p:sp>
      <p:sp>
        <p:nvSpPr>
          <p:cNvPr id="5" name="Footer Placeholder 4">
            <a:extLst>
              <a:ext uri="{FF2B5EF4-FFF2-40B4-BE49-F238E27FC236}">
                <a16:creationId xmlns:a16="http://schemas.microsoft.com/office/drawing/2014/main" id="{8024B20A-A9DB-4A05-8BEF-E585ADBA0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2AC43-2DDE-4A3D-9DA7-B504419BA2CD}"/>
              </a:ext>
            </a:extLst>
          </p:cNvPr>
          <p:cNvSpPr>
            <a:spLocks noGrp="1"/>
          </p:cNvSpPr>
          <p:nvPr>
            <p:ph type="sldNum" sz="quarter" idx="12"/>
          </p:nvPr>
        </p:nvSpPr>
        <p:spPr/>
        <p:txBody>
          <a:bodyPr/>
          <a:lstStyle/>
          <a:p>
            <a:fld id="{1A536AEE-4872-4FFE-BA19-7977B0E8F99B}" type="slidenum">
              <a:rPr lang="en-US" smtClean="0"/>
              <a:t>‹#›</a:t>
            </a:fld>
            <a:endParaRPr lang="en-US"/>
          </a:p>
        </p:txBody>
      </p:sp>
    </p:spTree>
    <p:extLst>
      <p:ext uri="{BB962C8B-B14F-4D97-AF65-F5344CB8AC3E}">
        <p14:creationId xmlns:p14="http://schemas.microsoft.com/office/powerpoint/2010/main" val="2730072235"/>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9A47CF-597B-4F68-9ACD-7B8450B1C2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E5E6DA-D0B3-451A-9F0D-B10B526DE1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04EE2-1E36-4E4D-BE87-4EC604700B4B}"/>
              </a:ext>
            </a:extLst>
          </p:cNvPr>
          <p:cNvSpPr>
            <a:spLocks noGrp="1"/>
          </p:cNvSpPr>
          <p:nvPr>
            <p:ph type="dt" sz="half" idx="10"/>
          </p:nvPr>
        </p:nvSpPr>
        <p:spPr/>
        <p:txBody>
          <a:bodyPr/>
          <a:lstStyle/>
          <a:p>
            <a:fld id="{A34F3E33-8D8E-4211-B913-2B1F59B09343}" type="datetimeFigureOut">
              <a:rPr lang="en-US" smtClean="0"/>
              <a:t>4/2/2020</a:t>
            </a:fld>
            <a:endParaRPr lang="en-US"/>
          </a:p>
        </p:txBody>
      </p:sp>
      <p:sp>
        <p:nvSpPr>
          <p:cNvPr id="5" name="Footer Placeholder 4">
            <a:extLst>
              <a:ext uri="{FF2B5EF4-FFF2-40B4-BE49-F238E27FC236}">
                <a16:creationId xmlns:a16="http://schemas.microsoft.com/office/drawing/2014/main" id="{441C5AC7-9E67-4203-B6E8-B7203361C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C7C52-D8BC-424F-8544-D94F0E24DE67}"/>
              </a:ext>
            </a:extLst>
          </p:cNvPr>
          <p:cNvSpPr>
            <a:spLocks noGrp="1"/>
          </p:cNvSpPr>
          <p:nvPr>
            <p:ph type="sldNum" sz="quarter" idx="12"/>
          </p:nvPr>
        </p:nvSpPr>
        <p:spPr/>
        <p:txBody>
          <a:bodyPr/>
          <a:lstStyle/>
          <a:p>
            <a:fld id="{1A536AEE-4872-4FFE-BA19-7977B0E8F99B}" type="slidenum">
              <a:rPr lang="en-US" smtClean="0"/>
              <a:t>‹#›</a:t>
            </a:fld>
            <a:endParaRPr lang="en-US"/>
          </a:p>
        </p:txBody>
      </p:sp>
    </p:spTree>
    <p:extLst>
      <p:ext uri="{BB962C8B-B14F-4D97-AF65-F5344CB8AC3E}">
        <p14:creationId xmlns:p14="http://schemas.microsoft.com/office/powerpoint/2010/main" val="2453718286"/>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AC674-F3DC-4482-8C80-99BB88BCE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16924B-1E09-4661-8403-5D82424E02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6F8B8-A331-487E-9155-50F3E0CB952B}"/>
              </a:ext>
            </a:extLst>
          </p:cNvPr>
          <p:cNvSpPr>
            <a:spLocks noGrp="1"/>
          </p:cNvSpPr>
          <p:nvPr>
            <p:ph type="dt" sz="half" idx="10"/>
          </p:nvPr>
        </p:nvSpPr>
        <p:spPr/>
        <p:txBody>
          <a:bodyPr/>
          <a:lstStyle/>
          <a:p>
            <a:fld id="{A34F3E33-8D8E-4211-B913-2B1F59B09343}" type="datetimeFigureOut">
              <a:rPr lang="en-US" smtClean="0"/>
              <a:t>4/2/2020</a:t>
            </a:fld>
            <a:endParaRPr lang="en-US"/>
          </a:p>
        </p:txBody>
      </p:sp>
      <p:sp>
        <p:nvSpPr>
          <p:cNvPr id="5" name="Footer Placeholder 4">
            <a:extLst>
              <a:ext uri="{FF2B5EF4-FFF2-40B4-BE49-F238E27FC236}">
                <a16:creationId xmlns:a16="http://schemas.microsoft.com/office/drawing/2014/main" id="{363D8D47-E8E0-493D-AE7D-AAF1F43B4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E3351-C8E6-42C5-8739-124D4CB2BFC4}"/>
              </a:ext>
            </a:extLst>
          </p:cNvPr>
          <p:cNvSpPr>
            <a:spLocks noGrp="1"/>
          </p:cNvSpPr>
          <p:nvPr>
            <p:ph type="sldNum" sz="quarter" idx="12"/>
          </p:nvPr>
        </p:nvSpPr>
        <p:spPr/>
        <p:txBody>
          <a:bodyPr/>
          <a:lstStyle/>
          <a:p>
            <a:fld id="{1A536AEE-4872-4FFE-BA19-7977B0E8F99B}" type="slidenum">
              <a:rPr lang="en-US" smtClean="0"/>
              <a:t>‹#›</a:t>
            </a:fld>
            <a:endParaRPr lang="en-US"/>
          </a:p>
        </p:txBody>
      </p:sp>
    </p:spTree>
    <p:extLst>
      <p:ext uri="{BB962C8B-B14F-4D97-AF65-F5344CB8AC3E}">
        <p14:creationId xmlns:p14="http://schemas.microsoft.com/office/powerpoint/2010/main" val="1155951461"/>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63EC7-77F2-477E-BE80-BFCFF633E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E09093-C1C3-401F-8206-87FEBEAFA7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274D33-A180-4B16-A816-834451978A53}"/>
              </a:ext>
            </a:extLst>
          </p:cNvPr>
          <p:cNvSpPr>
            <a:spLocks noGrp="1"/>
          </p:cNvSpPr>
          <p:nvPr>
            <p:ph type="dt" sz="half" idx="10"/>
          </p:nvPr>
        </p:nvSpPr>
        <p:spPr/>
        <p:txBody>
          <a:bodyPr/>
          <a:lstStyle/>
          <a:p>
            <a:fld id="{A34F3E33-8D8E-4211-B913-2B1F59B09343}" type="datetimeFigureOut">
              <a:rPr lang="en-US" smtClean="0"/>
              <a:t>4/2/2020</a:t>
            </a:fld>
            <a:endParaRPr lang="en-US"/>
          </a:p>
        </p:txBody>
      </p:sp>
      <p:sp>
        <p:nvSpPr>
          <p:cNvPr id="5" name="Footer Placeholder 4">
            <a:extLst>
              <a:ext uri="{FF2B5EF4-FFF2-40B4-BE49-F238E27FC236}">
                <a16:creationId xmlns:a16="http://schemas.microsoft.com/office/drawing/2014/main" id="{47A84390-F96B-455A-83D1-FB079F67F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77F3E-7007-49ED-A944-9CC3EA14E206}"/>
              </a:ext>
            </a:extLst>
          </p:cNvPr>
          <p:cNvSpPr>
            <a:spLocks noGrp="1"/>
          </p:cNvSpPr>
          <p:nvPr>
            <p:ph type="sldNum" sz="quarter" idx="12"/>
          </p:nvPr>
        </p:nvSpPr>
        <p:spPr/>
        <p:txBody>
          <a:bodyPr/>
          <a:lstStyle/>
          <a:p>
            <a:fld id="{1A536AEE-4872-4FFE-BA19-7977B0E8F99B}" type="slidenum">
              <a:rPr lang="en-US" smtClean="0"/>
              <a:t>‹#›</a:t>
            </a:fld>
            <a:endParaRPr lang="en-US"/>
          </a:p>
        </p:txBody>
      </p:sp>
    </p:spTree>
    <p:extLst>
      <p:ext uri="{BB962C8B-B14F-4D97-AF65-F5344CB8AC3E}">
        <p14:creationId xmlns:p14="http://schemas.microsoft.com/office/powerpoint/2010/main" val="2708054385"/>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41F5D-C4CE-4F84-A0E7-3357933581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A862EC-939B-464E-BA1E-1C40BAC971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DA2705-6A50-454A-A2D6-17B8A16E28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889DB7-DBA1-4283-BCBD-280A809E5E44}"/>
              </a:ext>
            </a:extLst>
          </p:cNvPr>
          <p:cNvSpPr>
            <a:spLocks noGrp="1"/>
          </p:cNvSpPr>
          <p:nvPr>
            <p:ph type="dt" sz="half" idx="10"/>
          </p:nvPr>
        </p:nvSpPr>
        <p:spPr/>
        <p:txBody>
          <a:bodyPr/>
          <a:lstStyle/>
          <a:p>
            <a:fld id="{A34F3E33-8D8E-4211-B913-2B1F59B09343}" type="datetimeFigureOut">
              <a:rPr lang="en-US" smtClean="0"/>
              <a:t>4/2/2020</a:t>
            </a:fld>
            <a:endParaRPr lang="en-US"/>
          </a:p>
        </p:txBody>
      </p:sp>
      <p:sp>
        <p:nvSpPr>
          <p:cNvPr id="6" name="Footer Placeholder 5">
            <a:extLst>
              <a:ext uri="{FF2B5EF4-FFF2-40B4-BE49-F238E27FC236}">
                <a16:creationId xmlns:a16="http://schemas.microsoft.com/office/drawing/2014/main" id="{1C96D979-7437-4F56-9695-CA3F04E09F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82259-C5D7-44F9-BDB5-E3E274CE79B1}"/>
              </a:ext>
            </a:extLst>
          </p:cNvPr>
          <p:cNvSpPr>
            <a:spLocks noGrp="1"/>
          </p:cNvSpPr>
          <p:nvPr>
            <p:ph type="sldNum" sz="quarter" idx="12"/>
          </p:nvPr>
        </p:nvSpPr>
        <p:spPr/>
        <p:txBody>
          <a:bodyPr/>
          <a:lstStyle/>
          <a:p>
            <a:fld id="{1A536AEE-4872-4FFE-BA19-7977B0E8F99B}" type="slidenum">
              <a:rPr lang="en-US" smtClean="0"/>
              <a:t>‹#›</a:t>
            </a:fld>
            <a:endParaRPr lang="en-US"/>
          </a:p>
        </p:txBody>
      </p:sp>
    </p:spTree>
    <p:extLst>
      <p:ext uri="{BB962C8B-B14F-4D97-AF65-F5344CB8AC3E}">
        <p14:creationId xmlns:p14="http://schemas.microsoft.com/office/powerpoint/2010/main" val="203665980"/>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BDC65-784B-4CC8-AF74-E4763121AD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4A78A9-7E01-427A-AE7A-5F2A86118E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1EEAC7-67E0-4CD5-B1E8-3BC65F20B3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21C6D-90B5-429F-9F64-C06217E983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DC0C11-CB34-41E4-964A-87EBB062D0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C97624-44C1-4992-96CB-DAFDFEDCB3A0}"/>
              </a:ext>
            </a:extLst>
          </p:cNvPr>
          <p:cNvSpPr>
            <a:spLocks noGrp="1"/>
          </p:cNvSpPr>
          <p:nvPr>
            <p:ph type="dt" sz="half" idx="10"/>
          </p:nvPr>
        </p:nvSpPr>
        <p:spPr/>
        <p:txBody>
          <a:bodyPr/>
          <a:lstStyle/>
          <a:p>
            <a:fld id="{A34F3E33-8D8E-4211-B913-2B1F59B09343}" type="datetimeFigureOut">
              <a:rPr lang="en-US" smtClean="0"/>
              <a:t>4/2/2020</a:t>
            </a:fld>
            <a:endParaRPr lang="en-US"/>
          </a:p>
        </p:txBody>
      </p:sp>
      <p:sp>
        <p:nvSpPr>
          <p:cNvPr id="8" name="Footer Placeholder 7">
            <a:extLst>
              <a:ext uri="{FF2B5EF4-FFF2-40B4-BE49-F238E27FC236}">
                <a16:creationId xmlns:a16="http://schemas.microsoft.com/office/drawing/2014/main" id="{F9BA05C2-81BD-427C-B36C-E00A539BE1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B5A30B-EE38-4F33-BF46-9B888487CE38}"/>
              </a:ext>
            </a:extLst>
          </p:cNvPr>
          <p:cNvSpPr>
            <a:spLocks noGrp="1"/>
          </p:cNvSpPr>
          <p:nvPr>
            <p:ph type="sldNum" sz="quarter" idx="12"/>
          </p:nvPr>
        </p:nvSpPr>
        <p:spPr/>
        <p:txBody>
          <a:bodyPr/>
          <a:lstStyle/>
          <a:p>
            <a:fld id="{1A536AEE-4872-4FFE-BA19-7977B0E8F99B}" type="slidenum">
              <a:rPr lang="en-US" smtClean="0"/>
              <a:t>‹#›</a:t>
            </a:fld>
            <a:endParaRPr lang="en-US"/>
          </a:p>
        </p:txBody>
      </p:sp>
    </p:spTree>
    <p:extLst>
      <p:ext uri="{BB962C8B-B14F-4D97-AF65-F5344CB8AC3E}">
        <p14:creationId xmlns:p14="http://schemas.microsoft.com/office/powerpoint/2010/main" val="4162728872"/>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FCD68-A17F-4BFD-A86A-77D4D1CBA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56A1B6-AF04-46F5-86E4-D4DEA4EF8564}"/>
              </a:ext>
            </a:extLst>
          </p:cNvPr>
          <p:cNvSpPr>
            <a:spLocks noGrp="1"/>
          </p:cNvSpPr>
          <p:nvPr>
            <p:ph type="dt" sz="half" idx="10"/>
          </p:nvPr>
        </p:nvSpPr>
        <p:spPr/>
        <p:txBody>
          <a:bodyPr/>
          <a:lstStyle/>
          <a:p>
            <a:fld id="{A34F3E33-8D8E-4211-B913-2B1F59B09343}" type="datetimeFigureOut">
              <a:rPr lang="en-US" smtClean="0"/>
              <a:t>4/2/2020</a:t>
            </a:fld>
            <a:endParaRPr lang="en-US"/>
          </a:p>
        </p:txBody>
      </p:sp>
      <p:sp>
        <p:nvSpPr>
          <p:cNvPr id="4" name="Footer Placeholder 3">
            <a:extLst>
              <a:ext uri="{FF2B5EF4-FFF2-40B4-BE49-F238E27FC236}">
                <a16:creationId xmlns:a16="http://schemas.microsoft.com/office/drawing/2014/main" id="{B76A1D2A-72B3-4168-B40B-368E891141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466F2A-27FD-4674-B5A6-AB0555CB1772}"/>
              </a:ext>
            </a:extLst>
          </p:cNvPr>
          <p:cNvSpPr>
            <a:spLocks noGrp="1"/>
          </p:cNvSpPr>
          <p:nvPr>
            <p:ph type="sldNum" sz="quarter" idx="12"/>
          </p:nvPr>
        </p:nvSpPr>
        <p:spPr/>
        <p:txBody>
          <a:bodyPr/>
          <a:lstStyle/>
          <a:p>
            <a:fld id="{1A536AEE-4872-4FFE-BA19-7977B0E8F99B}" type="slidenum">
              <a:rPr lang="en-US" smtClean="0"/>
              <a:t>‹#›</a:t>
            </a:fld>
            <a:endParaRPr lang="en-US"/>
          </a:p>
        </p:txBody>
      </p:sp>
    </p:spTree>
    <p:extLst>
      <p:ext uri="{BB962C8B-B14F-4D97-AF65-F5344CB8AC3E}">
        <p14:creationId xmlns:p14="http://schemas.microsoft.com/office/powerpoint/2010/main" val="3866414885"/>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AB7F2-1848-4E56-9A4D-298ED7084D57}"/>
              </a:ext>
            </a:extLst>
          </p:cNvPr>
          <p:cNvSpPr>
            <a:spLocks noGrp="1"/>
          </p:cNvSpPr>
          <p:nvPr>
            <p:ph type="dt" sz="half" idx="10"/>
          </p:nvPr>
        </p:nvSpPr>
        <p:spPr/>
        <p:txBody>
          <a:bodyPr/>
          <a:lstStyle/>
          <a:p>
            <a:fld id="{A34F3E33-8D8E-4211-B913-2B1F59B09343}" type="datetimeFigureOut">
              <a:rPr lang="en-US" smtClean="0"/>
              <a:t>4/2/2020</a:t>
            </a:fld>
            <a:endParaRPr lang="en-US"/>
          </a:p>
        </p:txBody>
      </p:sp>
      <p:sp>
        <p:nvSpPr>
          <p:cNvPr id="3" name="Footer Placeholder 2">
            <a:extLst>
              <a:ext uri="{FF2B5EF4-FFF2-40B4-BE49-F238E27FC236}">
                <a16:creationId xmlns:a16="http://schemas.microsoft.com/office/drawing/2014/main" id="{AD1A868F-CA5C-47FE-A2FE-20DBA59CAC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F4D38A-757F-46A5-936F-72EC285F4222}"/>
              </a:ext>
            </a:extLst>
          </p:cNvPr>
          <p:cNvSpPr>
            <a:spLocks noGrp="1"/>
          </p:cNvSpPr>
          <p:nvPr>
            <p:ph type="sldNum" sz="quarter" idx="12"/>
          </p:nvPr>
        </p:nvSpPr>
        <p:spPr/>
        <p:txBody>
          <a:bodyPr/>
          <a:lstStyle/>
          <a:p>
            <a:fld id="{1A536AEE-4872-4FFE-BA19-7977B0E8F99B}" type="slidenum">
              <a:rPr lang="en-US" smtClean="0"/>
              <a:t>‹#›</a:t>
            </a:fld>
            <a:endParaRPr lang="en-US"/>
          </a:p>
        </p:txBody>
      </p:sp>
    </p:spTree>
    <p:extLst>
      <p:ext uri="{BB962C8B-B14F-4D97-AF65-F5344CB8AC3E}">
        <p14:creationId xmlns:p14="http://schemas.microsoft.com/office/powerpoint/2010/main" val="938071594"/>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BD9A-A5DD-46D9-B900-E8003E8A3E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34FF-BE7D-4EB9-ABA1-28900E7AE0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50B7E-FB5D-4F4E-A839-103A82907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D3B27F-1588-445F-BD36-D9DF7B6313F6}"/>
              </a:ext>
            </a:extLst>
          </p:cNvPr>
          <p:cNvSpPr>
            <a:spLocks noGrp="1"/>
          </p:cNvSpPr>
          <p:nvPr>
            <p:ph type="dt" sz="half" idx="10"/>
          </p:nvPr>
        </p:nvSpPr>
        <p:spPr/>
        <p:txBody>
          <a:bodyPr/>
          <a:lstStyle/>
          <a:p>
            <a:fld id="{A34F3E33-8D8E-4211-B913-2B1F59B09343}" type="datetimeFigureOut">
              <a:rPr lang="en-US" smtClean="0"/>
              <a:t>4/2/2020</a:t>
            </a:fld>
            <a:endParaRPr lang="en-US"/>
          </a:p>
        </p:txBody>
      </p:sp>
      <p:sp>
        <p:nvSpPr>
          <p:cNvPr id="6" name="Footer Placeholder 5">
            <a:extLst>
              <a:ext uri="{FF2B5EF4-FFF2-40B4-BE49-F238E27FC236}">
                <a16:creationId xmlns:a16="http://schemas.microsoft.com/office/drawing/2014/main" id="{916D7150-750A-4ABE-9F76-4E26990FC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6228B2-5382-40F4-8755-4763610FD65C}"/>
              </a:ext>
            </a:extLst>
          </p:cNvPr>
          <p:cNvSpPr>
            <a:spLocks noGrp="1"/>
          </p:cNvSpPr>
          <p:nvPr>
            <p:ph type="sldNum" sz="quarter" idx="12"/>
          </p:nvPr>
        </p:nvSpPr>
        <p:spPr/>
        <p:txBody>
          <a:bodyPr/>
          <a:lstStyle/>
          <a:p>
            <a:fld id="{1A536AEE-4872-4FFE-BA19-7977B0E8F99B}" type="slidenum">
              <a:rPr lang="en-US" smtClean="0"/>
              <a:t>‹#›</a:t>
            </a:fld>
            <a:endParaRPr lang="en-US"/>
          </a:p>
        </p:txBody>
      </p:sp>
    </p:spTree>
    <p:extLst>
      <p:ext uri="{BB962C8B-B14F-4D97-AF65-F5344CB8AC3E}">
        <p14:creationId xmlns:p14="http://schemas.microsoft.com/office/powerpoint/2010/main" val="1238386743"/>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819D4-56A5-4C28-A646-DE84B33E5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446751-5BAA-4E7A-9CA0-340CF154C6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4217BA-6C9C-48A2-AB85-79B580672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164B1D-7AE3-4E24-82A9-6F995E4CABB1}"/>
              </a:ext>
            </a:extLst>
          </p:cNvPr>
          <p:cNvSpPr>
            <a:spLocks noGrp="1"/>
          </p:cNvSpPr>
          <p:nvPr>
            <p:ph type="dt" sz="half" idx="10"/>
          </p:nvPr>
        </p:nvSpPr>
        <p:spPr/>
        <p:txBody>
          <a:bodyPr/>
          <a:lstStyle/>
          <a:p>
            <a:fld id="{A34F3E33-8D8E-4211-B913-2B1F59B09343}" type="datetimeFigureOut">
              <a:rPr lang="en-US" smtClean="0"/>
              <a:t>4/2/2020</a:t>
            </a:fld>
            <a:endParaRPr lang="en-US"/>
          </a:p>
        </p:txBody>
      </p:sp>
      <p:sp>
        <p:nvSpPr>
          <p:cNvPr id="6" name="Footer Placeholder 5">
            <a:extLst>
              <a:ext uri="{FF2B5EF4-FFF2-40B4-BE49-F238E27FC236}">
                <a16:creationId xmlns:a16="http://schemas.microsoft.com/office/drawing/2014/main" id="{865AB702-6C09-4EDD-8125-005440BF54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0B003E-BEFF-4C9E-915E-8DC98C251766}"/>
              </a:ext>
            </a:extLst>
          </p:cNvPr>
          <p:cNvSpPr>
            <a:spLocks noGrp="1"/>
          </p:cNvSpPr>
          <p:nvPr>
            <p:ph type="sldNum" sz="quarter" idx="12"/>
          </p:nvPr>
        </p:nvSpPr>
        <p:spPr/>
        <p:txBody>
          <a:bodyPr/>
          <a:lstStyle/>
          <a:p>
            <a:fld id="{1A536AEE-4872-4FFE-BA19-7977B0E8F99B}" type="slidenum">
              <a:rPr lang="en-US" smtClean="0"/>
              <a:t>‹#›</a:t>
            </a:fld>
            <a:endParaRPr lang="en-US"/>
          </a:p>
        </p:txBody>
      </p:sp>
    </p:spTree>
    <p:extLst>
      <p:ext uri="{BB962C8B-B14F-4D97-AF65-F5344CB8AC3E}">
        <p14:creationId xmlns:p14="http://schemas.microsoft.com/office/powerpoint/2010/main" val="340907654"/>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5A9902-C793-44AE-A9EF-BAEC833080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B8DEC6-0A60-4EEE-B027-3D6B298EF2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86563-1393-46D7-90CB-EEF46EC1AB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F3E33-8D8E-4211-B913-2B1F59B09343}" type="datetimeFigureOut">
              <a:rPr lang="en-US" smtClean="0"/>
              <a:t>4/2/2020</a:t>
            </a:fld>
            <a:endParaRPr lang="en-US"/>
          </a:p>
        </p:txBody>
      </p:sp>
      <p:sp>
        <p:nvSpPr>
          <p:cNvPr id="5" name="Footer Placeholder 4">
            <a:extLst>
              <a:ext uri="{FF2B5EF4-FFF2-40B4-BE49-F238E27FC236}">
                <a16:creationId xmlns:a16="http://schemas.microsoft.com/office/drawing/2014/main" id="{CE3471F3-A5BE-4A7B-B841-4458419FFF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B8C22B-AC65-44C7-B186-CB6AC83E74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36AEE-4872-4FFE-BA19-7977B0E8F99B}" type="slidenum">
              <a:rPr lang="en-US" smtClean="0"/>
              <a:t>‹#›</a:t>
            </a:fld>
            <a:endParaRPr lang="en-US"/>
          </a:p>
        </p:txBody>
      </p:sp>
    </p:spTree>
    <p:extLst>
      <p:ext uri="{BB962C8B-B14F-4D97-AF65-F5344CB8AC3E}">
        <p14:creationId xmlns:p14="http://schemas.microsoft.com/office/powerpoint/2010/main" val="2111604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75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A9048-2989-462C-AA5F-198C8FCE8E3D}"/>
              </a:ext>
            </a:extLst>
          </p:cNvPr>
          <p:cNvSpPr>
            <a:spLocks noGrp="1"/>
          </p:cNvSpPr>
          <p:nvPr>
            <p:ph type="ctrTitle"/>
          </p:nvPr>
        </p:nvSpPr>
        <p:spPr>
          <a:xfrm>
            <a:off x="847344" y="300505"/>
            <a:ext cx="10506456" cy="1197864"/>
          </a:xfrm>
        </p:spPr>
        <p:txBody>
          <a:bodyPr>
            <a:normAutofit/>
          </a:bodyPr>
          <a:lstStyle/>
          <a:p>
            <a:endParaRPr lang="en-US" sz="5400"/>
          </a:p>
        </p:txBody>
      </p:sp>
      <p:sp>
        <p:nvSpPr>
          <p:cNvPr id="3" name="Subtitle 2">
            <a:extLst>
              <a:ext uri="{FF2B5EF4-FFF2-40B4-BE49-F238E27FC236}">
                <a16:creationId xmlns:a16="http://schemas.microsoft.com/office/drawing/2014/main" id="{F3E33A41-0E12-4665-A9AE-938E7C5FDE0E}"/>
              </a:ext>
            </a:extLst>
          </p:cNvPr>
          <p:cNvSpPr>
            <a:spLocks noGrp="1"/>
          </p:cNvSpPr>
          <p:nvPr>
            <p:ph type="subTitle" idx="1"/>
          </p:nvPr>
        </p:nvSpPr>
        <p:spPr>
          <a:xfrm>
            <a:off x="847344" y="1580665"/>
            <a:ext cx="10506456" cy="530352"/>
          </a:xfrm>
        </p:spPr>
        <p:txBody>
          <a:bodyPr>
            <a:normAutofit/>
          </a:bodyPr>
          <a:lstStyle/>
          <a:p>
            <a:endParaRPr lang="en-US" sz="2000"/>
          </a:p>
        </p:txBody>
      </p:sp>
      <p:pic>
        <p:nvPicPr>
          <p:cNvPr id="8" name="Picture 7" descr="A picture containing sitting, black, green, food&#10;&#10;Description automatically generated">
            <a:extLst>
              <a:ext uri="{FF2B5EF4-FFF2-40B4-BE49-F238E27FC236}">
                <a16:creationId xmlns:a16="http://schemas.microsoft.com/office/drawing/2014/main" id="{CA353885-25A1-4790-AB47-3E5FAB221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529" y="300505"/>
            <a:ext cx="11223471" cy="5976498"/>
          </a:xfrm>
          <a:prstGeom prst="rect">
            <a:avLst/>
          </a:prstGeom>
        </p:spPr>
      </p:pic>
      <p:pic>
        <p:nvPicPr>
          <p:cNvPr id="10" name="2019-03-17_-_Too_Crazy_-_David_Fesliyan">
            <a:hlinkClick r:id="" action="ppaction://media"/>
            <a:extLst>
              <a:ext uri="{FF2B5EF4-FFF2-40B4-BE49-F238E27FC236}">
                <a16:creationId xmlns:a16="http://schemas.microsoft.com/office/drawing/2014/main" id="{71779D8C-46E1-41F3-99A4-F9233A4DBA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28985" y="276197"/>
            <a:ext cx="609600" cy="609600"/>
          </a:xfrm>
          <a:prstGeom prst="rect">
            <a:avLst/>
          </a:prstGeom>
        </p:spPr>
      </p:pic>
    </p:spTree>
    <p:extLst>
      <p:ext uri="{BB962C8B-B14F-4D97-AF65-F5344CB8AC3E}">
        <p14:creationId xmlns:p14="http://schemas.microsoft.com/office/powerpoint/2010/main" val="753060684"/>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6364" numSld="999"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AB00AE-4340-440F-82E1-9F69D1D55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grass, building, flower&#10;&#10;Description automatically generated">
            <a:extLst>
              <a:ext uri="{FF2B5EF4-FFF2-40B4-BE49-F238E27FC236}">
                <a16:creationId xmlns:a16="http://schemas.microsoft.com/office/drawing/2014/main" id="{87DF03D4-4ADC-41AB-996D-C02B901CAD72}"/>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5559" r="-2" b="-2"/>
          <a:stretch/>
        </p:blipFill>
        <p:spPr>
          <a:xfrm>
            <a:off x="6083786" y="-168316"/>
            <a:ext cx="6261330" cy="3932313"/>
          </a:xfrm>
          <a:prstGeom prst="rect">
            <a:avLst/>
          </a:prstGeom>
          <a:effectLst>
            <a:softEdge rad="533400"/>
          </a:effectLst>
        </p:spPr>
      </p:pic>
      <p:pic>
        <p:nvPicPr>
          <p:cNvPr id="7" name="Picture 6" descr="A dirty old room&#10;&#10;Description automatically generated">
            <a:extLst>
              <a:ext uri="{FF2B5EF4-FFF2-40B4-BE49-F238E27FC236}">
                <a16:creationId xmlns:a16="http://schemas.microsoft.com/office/drawing/2014/main" id="{5D6818D6-1605-4828-9AB6-0856ECB97FD6}"/>
              </a:ext>
            </a:extLst>
          </p:cNvPr>
          <p:cNvPicPr>
            <a:picLocks noChangeAspect="1"/>
          </p:cNvPicPr>
          <p:nvPr/>
        </p:nvPicPr>
        <p:blipFill rotWithShape="1">
          <a:blip r:embed="rId3">
            <a:extLst>
              <a:ext uri="{28A0092B-C50C-407E-A947-70E740481C1C}">
                <a14:useLocalDpi xmlns:a14="http://schemas.microsoft.com/office/drawing/2010/main" val="0"/>
              </a:ext>
            </a:extLst>
          </a:blip>
          <a:srcRect l="1188" r="-2" b="-2"/>
          <a:stretch/>
        </p:blipFill>
        <p:spPr>
          <a:xfrm>
            <a:off x="6089904" y="2487166"/>
            <a:ext cx="6263640" cy="4215384"/>
          </a:xfrm>
          <a:prstGeom prst="rect">
            <a:avLst/>
          </a:prstGeom>
          <a:effectLst>
            <a:softEdge rad="533400"/>
          </a:effectLst>
        </p:spPr>
      </p:pic>
      <p:pic>
        <p:nvPicPr>
          <p:cNvPr id="14" name="Picture 13">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AC10B3-C44D-49B3-A6F2-307BEBB5802E}"/>
              </a:ext>
            </a:extLst>
          </p:cNvPr>
          <p:cNvSpPr>
            <a:spLocks noGrp="1"/>
          </p:cNvSpPr>
          <p:nvPr>
            <p:ph type="title"/>
          </p:nvPr>
        </p:nvSpPr>
        <p:spPr>
          <a:xfrm>
            <a:off x="804998" y="798445"/>
            <a:ext cx="4803636" cy="1311664"/>
          </a:xfrm>
        </p:spPr>
        <p:txBody>
          <a:bodyPr>
            <a:normAutofit/>
          </a:bodyPr>
          <a:lstStyle/>
          <a:p>
            <a:endParaRPr lang="en-US" sz="4000">
              <a:solidFill>
                <a:srgbClr val="000000"/>
              </a:solidFill>
            </a:endParaRPr>
          </a:p>
        </p:txBody>
      </p:sp>
      <p:sp>
        <p:nvSpPr>
          <p:cNvPr id="3" name="Content Placeholder 2">
            <a:extLst>
              <a:ext uri="{FF2B5EF4-FFF2-40B4-BE49-F238E27FC236}">
                <a16:creationId xmlns:a16="http://schemas.microsoft.com/office/drawing/2014/main" id="{5E1C9A41-6921-4BE4-B98A-A97F9906EFFD}"/>
              </a:ext>
            </a:extLst>
          </p:cNvPr>
          <p:cNvSpPr>
            <a:spLocks noGrp="1"/>
          </p:cNvSpPr>
          <p:nvPr>
            <p:ph idx="1"/>
          </p:nvPr>
        </p:nvSpPr>
        <p:spPr>
          <a:xfrm>
            <a:off x="804997" y="2272143"/>
            <a:ext cx="4803637" cy="3788830"/>
          </a:xfrm>
        </p:spPr>
        <p:txBody>
          <a:bodyPr anchor="ctr">
            <a:normAutofit/>
          </a:bodyPr>
          <a:lstStyle/>
          <a:p>
            <a:r>
              <a:rPr lang="en-US" sz="2000">
                <a:solidFill>
                  <a:srgbClr val="000000"/>
                </a:solidFill>
              </a:rPr>
              <a:t>Upon completion of these studies, the remains were given a Catholic burial at the local cemetery. The Pereira family’s upturned floor was filled, and the kitchen was rebuilt.</a:t>
            </a:r>
          </a:p>
        </p:txBody>
      </p:sp>
    </p:spTree>
    <p:extLst>
      <p:ext uri="{BB962C8B-B14F-4D97-AF65-F5344CB8AC3E}">
        <p14:creationId xmlns:p14="http://schemas.microsoft.com/office/powerpoint/2010/main" val="1608030873"/>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hoto, old, standing, man&#10;&#10;Description automatically generated">
            <a:extLst>
              <a:ext uri="{FF2B5EF4-FFF2-40B4-BE49-F238E27FC236}">
                <a16:creationId xmlns:a16="http://schemas.microsoft.com/office/drawing/2014/main" id="{359BA146-B1A7-4114-8D0E-035F141053FA}"/>
              </a:ext>
            </a:extLst>
          </p:cNvPr>
          <p:cNvPicPr>
            <a:picLocks noChangeAspect="1"/>
          </p:cNvPicPr>
          <p:nvPr/>
        </p:nvPicPr>
        <p:blipFill rotWithShape="1">
          <a:blip r:embed="rId2">
            <a:extLst>
              <a:ext uri="{28A0092B-C50C-407E-A947-70E740481C1C}">
                <a14:useLocalDpi xmlns:a14="http://schemas.microsoft.com/office/drawing/2010/main" val="0"/>
              </a:ext>
            </a:extLst>
          </a:blip>
          <a:srcRect r="-2" b="507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descr="A picture containing photo, black, sitting, white&#10;&#10;Description automatically generated">
            <a:extLst>
              <a:ext uri="{FF2B5EF4-FFF2-40B4-BE49-F238E27FC236}">
                <a16:creationId xmlns:a16="http://schemas.microsoft.com/office/drawing/2014/main" id="{60239CC6-407A-4751-861A-4F003DA48F8E}"/>
              </a:ext>
            </a:extLst>
          </p:cNvPr>
          <p:cNvPicPr>
            <a:picLocks noChangeAspect="1"/>
          </p:cNvPicPr>
          <p:nvPr/>
        </p:nvPicPr>
        <p:blipFill rotWithShape="1">
          <a:blip r:embed="rId3">
            <a:extLst>
              <a:ext uri="{28A0092B-C50C-407E-A947-70E740481C1C}">
                <a14:useLocalDpi xmlns:a14="http://schemas.microsoft.com/office/drawing/2010/main" val="0"/>
              </a:ext>
            </a:extLst>
          </a:blip>
          <a:srcRect t="7155" r="-2" b="31458"/>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9" name="Freeform: Shape 3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4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BAFF408-5C0D-45F2-9CF9-82BB0E4C5FFA}"/>
              </a:ext>
            </a:extLst>
          </p:cNvPr>
          <p:cNvSpPr>
            <a:spLocks noGrp="1"/>
          </p:cNvSpPr>
          <p:nvPr>
            <p:ph type="title"/>
          </p:nvPr>
        </p:nvSpPr>
        <p:spPr>
          <a:xfrm>
            <a:off x="448056" y="859536"/>
            <a:ext cx="4832802" cy="1243584"/>
          </a:xfrm>
        </p:spPr>
        <p:txBody>
          <a:bodyPr>
            <a:normAutofit/>
          </a:bodyPr>
          <a:lstStyle/>
          <a:p>
            <a:r>
              <a:rPr lang="en-US" sz="3400"/>
              <a:t>We’re Back!!!</a:t>
            </a:r>
          </a:p>
        </p:txBody>
      </p:sp>
      <p:sp>
        <p:nvSpPr>
          <p:cNvPr id="43" name="Rectangle 4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5" name="Rectangle 4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844863C-42F3-4C85-8AE4-03F79485774F}"/>
              </a:ext>
            </a:extLst>
          </p:cNvPr>
          <p:cNvSpPr>
            <a:spLocks noGrp="1"/>
          </p:cNvSpPr>
          <p:nvPr>
            <p:ph idx="1"/>
          </p:nvPr>
        </p:nvSpPr>
        <p:spPr>
          <a:xfrm>
            <a:off x="448056" y="2512611"/>
            <a:ext cx="4832803" cy="3664351"/>
          </a:xfrm>
        </p:spPr>
        <p:txBody>
          <a:bodyPr>
            <a:normAutofit/>
          </a:bodyPr>
          <a:lstStyle/>
          <a:p>
            <a:r>
              <a:rPr lang="en-US" sz="2000"/>
              <a:t>Not long after, new faces emerged.</a:t>
            </a:r>
          </a:p>
        </p:txBody>
      </p:sp>
    </p:spTree>
    <p:extLst>
      <p:ext uri="{BB962C8B-B14F-4D97-AF65-F5344CB8AC3E}">
        <p14:creationId xmlns:p14="http://schemas.microsoft.com/office/powerpoint/2010/main" val="3550198493"/>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B63D9-1704-4A31-A5D5-C01D7282B8F3}"/>
              </a:ext>
            </a:extLst>
          </p:cNvPr>
          <p:cNvSpPr>
            <a:spLocks noGrp="1"/>
          </p:cNvSpPr>
          <p:nvPr>
            <p:ph type="title"/>
          </p:nvPr>
        </p:nvSpPr>
        <p:spPr>
          <a:xfrm>
            <a:off x="4965430" y="629268"/>
            <a:ext cx="6586491" cy="1286160"/>
          </a:xfrm>
        </p:spPr>
        <p:txBody>
          <a:bodyPr anchor="b">
            <a:normAutofit/>
          </a:bodyPr>
          <a:lstStyle/>
          <a:p>
            <a:r>
              <a:rPr lang="en-US" dirty="0"/>
              <a:t>Big News</a:t>
            </a:r>
          </a:p>
        </p:txBody>
      </p:sp>
      <p:sp>
        <p:nvSpPr>
          <p:cNvPr id="3" name="Content Placeholder 2">
            <a:extLst>
              <a:ext uri="{FF2B5EF4-FFF2-40B4-BE49-F238E27FC236}">
                <a16:creationId xmlns:a16="http://schemas.microsoft.com/office/drawing/2014/main" id="{F302F3D9-2A0D-41F8-87B8-3ACE96D90F02}"/>
              </a:ext>
            </a:extLst>
          </p:cNvPr>
          <p:cNvSpPr>
            <a:spLocks noGrp="1"/>
          </p:cNvSpPr>
          <p:nvPr>
            <p:ph idx="1"/>
          </p:nvPr>
        </p:nvSpPr>
        <p:spPr>
          <a:xfrm>
            <a:off x="4965431" y="2438400"/>
            <a:ext cx="6586489" cy="3785419"/>
          </a:xfrm>
        </p:spPr>
        <p:txBody>
          <a:bodyPr>
            <a:normAutofit/>
          </a:bodyPr>
          <a:lstStyle/>
          <a:p>
            <a:r>
              <a:rPr lang="en-US" sz="2000" dirty="0"/>
              <a:t>By now, news of the </a:t>
            </a:r>
            <a:r>
              <a:rPr lang="en-US" sz="2000" dirty="0" err="1"/>
              <a:t>Bélmez</a:t>
            </a:r>
            <a:r>
              <a:rPr lang="en-US" sz="2000" dirty="0"/>
              <a:t> Faces spread well beyond the mountain town, attracting seekers far and wide. Priests, journalists, and paranormal researchers made their way to the once-quiet village in hopes of experiencing the strange visages for themselves. Upon seeing the </a:t>
            </a:r>
            <a:r>
              <a:rPr lang="en-US" sz="2000" dirty="0" err="1"/>
              <a:t>Bélmez</a:t>
            </a:r>
            <a:r>
              <a:rPr lang="en-US" sz="2000" dirty="0"/>
              <a:t> Faces in person, German investigator Dr. Hans Bender declared the phenomenon the most important paranormal occurrence of the 20th century.</a:t>
            </a:r>
          </a:p>
        </p:txBody>
      </p:sp>
      <p:pic>
        <p:nvPicPr>
          <p:cNvPr id="7" name="Picture 6" descr="A picture containing photo, text, posing, different&#10;&#10;Description automatically generated">
            <a:extLst>
              <a:ext uri="{FF2B5EF4-FFF2-40B4-BE49-F238E27FC236}">
                <a16:creationId xmlns:a16="http://schemas.microsoft.com/office/drawing/2014/main" id="{F98BD842-51F6-4109-B82C-5508BC95B2AB}"/>
              </a:ext>
            </a:extLst>
          </p:cNvPr>
          <p:cNvPicPr>
            <a:picLocks noChangeAspect="1"/>
          </p:cNvPicPr>
          <p:nvPr/>
        </p:nvPicPr>
        <p:blipFill rotWithShape="1">
          <a:blip r:embed="rId2">
            <a:extLst>
              <a:ext uri="{28A0092B-C50C-407E-A947-70E740481C1C}">
                <a14:useLocalDpi xmlns:a14="http://schemas.microsoft.com/office/drawing/2010/main" val="0"/>
              </a:ext>
            </a:extLst>
          </a:blip>
          <a:srcRect t="10943" r="2" b="2"/>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EE5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962714"/>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215B7-FC8E-4FC9-8B13-FFE5A76A5AC2}"/>
              </a:ext>
            </a:extLst>
          </p:cNvPr>
          <p:cNvSpPr>
            <a:spLocks noGrp="1"/>
          </p:cNvSpPr>
          <p:nvPr>
            <p:ph type="title"/>
          </p:nvPr>
        </p:nvSpPr>
        <p:spPr>
          <a:xfrm>
            <a:off x="655320" y="365125"/>
            <a:ext cx="5120114" cy="1692794"/>
          </a:xfrm>
        </p:spPr>
        <p:txBody>
          <a:bodyPr>
            <a:normAutofit/>
          </a:bodyPr>
          <a:lstStyle/>
          <a:p>
            <a:r>
              <a:rPr lang="en-US" dirty="0"/>
              <a:t>Sealing the Room</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34DA5A2-A58D-4C3F-A505-685F0A7F3E7C}"/>
              </a:ext>
            </a:extLst>
          </p:cNvPr>
          <p:cNvSpPr>
            <a:spLocks noGrp="1"/>
          </p:cNvSpPr>
          <p:nvPr>
            <p:ph idx="1"/>
          </p:nvPr>
        </p:nvSpPr>
        <p:spPr>
          <a:xfrm>
            <a:off x="655321" y="2575034"/>
            <a:ext cx="5120113" cy="3462228"/>
          </a:xfrm>
        </p:spPr>
        <p:txBody>
          <a:bodyPr>
            <a:normAutofit/>
          </a:bodyPr>
          <a:lstStyle/>
          <a:p>
            <a:r>
              <a:rPr lang="en-US" sz="1800"/>
              <a:t>A full-scale investigation commenced, spearhead by the Spanish Institute for Ceramics and Glass. Researchers photographed and mapped out the floor of the Pereira home before covering it in cloth and sealing it in wax to prevent tampering. A local notary stood witness as the room was sealed. When they opened the room and uncovered the floor months later, researchers discovered that the faces had indeed moved and transformed.</a:t>
            </a:r>
          </a:p>
        </p:txBody>
      </p:sp>
      <p:pic>
        <p:nvPicPr>
          <p:cNvPr id="5" name="Picture 4" descr="A painting in a dirty room&#10;&#10;Description automatically generated">
            <a:extLst>
              <a:ext uri="{FF2B5EF4-FFF2-40B4-BE49-F238E27FC236}">
                <a16:creationId xmlns:a16="http://schemas.microsoft.com/office/drawing/2014/main" id="{72F5991F-71AD-4545-AF5D-08F4550ED7F2}"/>
              </a:ext>
            </a:extLst>
          </p:cNvPr>
          <p:cNvPicPr>
            <a:picLocks noChangeAspect="1"/>
          </p:cNvPicPr>
          <p:nvPr/>
        </p:nvPicPr>
        <p:blipFill rotWithShape="1">
          <a:blip r:embed="rId2">
            <a:extLst>
              <a:ext uri="{28A0092B-C50C-407E-A947-70E740481C1C}">
                <a14:useLocalDpi xmlns:a14="http://schemas.microsoft.com/office/drawing/2010/main" val="0"/>
              </a:ext>
            </a:extLst>
          </a:blip>
          <a:srcRect l="6936" r="24022"/>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030137840"/>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6BBF7B-D710-4AE6-931A-472A4765EC1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endParaRPr lang="en-US" sz="2800"/>
          </a:p>
        </p:txBody>
      </p:sp>
      <p:sp>
        <p:nvSpPr>
          <p:cNvPr id="3" name="Content Placeholder 2">
            <a:extLst>
              <a:ext uri="{FF2B5EF4-FFF2-40B4-BE49-F238E27FC236}">
                <a16:creationId xmlns:a16="http://schemas.microsoft.com/office/drawing/2014/main" id="{03BCFBBB-D20F-46E8-911B-AD5A0CF0BB3E}"/>
              </a:ext>
            </a:extLst>
          </p:cNvPr>
          <p:cNvSpPr>
            <a:spLocks noGrp="1"/>
          </p:cNvSpPr>
          <p:nvPr>
            <p:ph idx="1"/>
          </p:nvPr>
        </p:nvSpPr>
        <p:spPr>
          <a:xfrm>
            <a:off x="643468" y="2638043"/>
            <a:ext cx="3363974" cy="3415623"/>
          </a:xfrm>
        </p:spPr>
        <p:txBody>
          <a:bodyPr>
            <a:normAutofit/>
          </a:bodyPr>
          <a:lstStyle/>
          <a:p>
            <a:r>
              <a:rPr lang="en-US" sz="2000"/>
              <a:t>But the investigation failed to provide an answer as to why the Bélmez Faces lived out their lives in the Pereira home, or where they came from.</a:t>
            </a:r>
          </a:p>
        </p:txBody>
      </p:sp>
      <p:pic>
        <p:nvPicPr>
          <p:cNvPr id="5" name="Picture 4" descr="A drawing of a person&#10;&#10;Description automatically generated">
            <a:extLst>
              <a:ext uri="{FF2B5EF4-FFF2-40B4-BE49-F238E27FC236}">
                <a16:creationId xmlns:a16="http://schemas.microsoft.com/office/drawing/2014/main" id="{B686F4D5-3748-4F3B-A117-E1989C8C7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2012465"/>
            <a:ext cx="6250769" cy="2672203"/>
          </a:xfrm>
          <a:prstGeom prst="rect">
            <a:avLst/>
          </a:prstGeom>
        </p:spPr>
      </p:pic>
    </p:spTree>
    <p:extLst>
      <p:ext uri="{BB962C8B-B14F-4D97-AF65-F5344CB8AC3E}">
        <p14:creationId xmlns:p14="http://schemas.microsoft.com/office/powerpoint/2010/main" val="1850657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BBA90-7B2B-40B1-A3CF-D495642FCCC5}"/>
              </a:ext>
            </a:extLst>
          </p:cNvPr>
          <p:cNvSpPr>
            <a:spLocks noGrp="1"/>
          </p:cNvSpPr>
          <p:nvPr>
            <p:ph type="title"/>
          </p:nvPr>
        </p:nvSpPr>
        <p:spPr>
          <a:xfrm>
            <a:off x="589560" y="856180"/>
            <a:ext cx="4560584" cy="1128068"/>
          </a:xfrm>
        </p:spPr>
        <p:txBody>
          <a:bodyPr anchor="ctr">
            <a:normAutofit/>
          </a:bodyPr>
          <a:lstStyle/>
          <a:p>
            <a:r>
              <a:rPr lang="en-US" sz="4000"/>
              <a:t>It’s Maria’s fault!!!</a:t>
            </a:r>
          </a:p>
        </p:txBody>
      </p:sp>
      <p:grpSp>
        <p:nvGrpSpPr>
          <p:cNvPr id="32" name="Group 3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3" name="Rectangle 3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D49539-F983-41B7-8B78-DA1B2FB22BC7}"/>
              </a:ext>
            </a:extLst>
          </p:cNvPr>
          <p:cNvSpPr>
            <a:spLocks noGrp="1"/>
          </p:cNvSpPr>
          <p:nvPr>
            <p:ph idx="1"/>
          </p:nvPr>
        </p:nvSpPr>
        <p:spPr>
          <a:xfrm>
            <a:off x="590719" y="2330505"/>
            <a:ext cx="4559425" cy="3979585"/>
          </a:xfrm>
        </p:spPr>
        <p:txBody>
          <a:bodyPr anchor="ctr">
            <a:normAutofit/>
          </a:bodyPr>
          <a:lstStyle/>
          <a:p>
            <a:r>
              <a:rPr lang="en-US" sz="2000"/>
              <a:t>Numerous hypotheses surfaced, including that the face-like stains were merely the result of chemical agents reacting to light. A paranormal explanation known as the thoughtographic hypothesis held that the Bélmez Faces were a projection of María’s thoughts and emotions. People believed that María’s thoughts generated the expressions upon the floor. They changed with her moods and desires—and would only disappear once María no longer lived in the home.</a:t>
            </a:r>
          </a:p>
        </p:txBody>
      </p:sp>
      <p:sp>
        <p:nvSpPr>
          <p:cNvPr id="38" name="Rectangle 3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young, man, woman&#10;&#10;Description automatically generated">
            <a:extLst>
              <a:ext uri="{FF2B5EF4-FFF2-40B4-BE49-F238E27FC236}">
                <a16:creationId xmlns:a16="http://schemas.microsoft.com/office/drawing/2014/main" id="{47440711-B6F8-47D0-8CB6-1C321C9BC891}"/>
              </a:ext>
            </a:extLst>
          </p:cNvPr>
          <p:cNvPicPr>
            <a:picLocks noChangeAspect="1"/>
          </p:cNvPicPr>
          <p:nvPr/>
        </p:nvPicPr>
        <p:blipFill rotWithShape="1">
          <a:blip r:embed="rId2">
            <a:extLst>
              <a:ext uri="{28A0092B-C50C-407E-A947-70E740481C1C}">
                <a14:useLocalDpi xmlns:a14="http://schemas.microsoft.com/office/drawing/2010/main" val="0"/>
              </a:ext>
            </a:extLst>
          </a:blip>
          <a:srcRect t="830" r="4" b="4"/>
          <a:stretch/>
        </p:blipFill>
        <p:spPr>
          <a:xfrm>
            <a:off x="5977788" y="799352"/>
            <a:ext cx="5425410" cy="5259296"/>
          </a:xfrm>
          <a:prstGeom prst="rect">
            <a:avLst/>
          </a:prstGeom>
        </p:spPr>
      </p:pic>
    </p:spTree>
    <p:extLst>
      <p:ext uri="{BB962C8B-B14F-4D97-AF65-F5344CB8AC3E}">
        <p14:creationId xmlns:p14="http://schemas.microsoft.com/office/powerpoint/2010/main" val="2486283456"/>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44C5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8464EE-3AB8-4EE5-B949-9A2023B1C604}"/>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New faces!</a:t>
            </a:r>
          </a:p>
        </p:txBody>
      </p:sp>
      <p:pic>
        <p:nvPicPr>
          <p:cNvPr id="6" name="Picture 5" descr="A picture containing photo, window, indoor, old&#10;&#10;Description automatically generated">
            <a:extLst>
              <a:ext uri="{FF2B5EF4-FFF2-40B4-BE49-F238E27FC236}">
                <a16:creationId xmlns:a16="http://schemas.microsoft.com/office/drawing/2014/main" id="{45AAC96F-5B5C-4D2E-9531-AA345F46DC16}"/>
              </a:ext>
            </a:extLst>
          </p:cNvPr>
          <p:cNvPicPr>
            <a:picLocks noChangeAspect="1"/>
          </p:cNvPicPr>
          <p:nvPr/>
        </p:nvPicPr>
        <p:blipFill rotWithShape="1">
          <a:blip r:embed="rId2">
            <a:extLst>
              <a:ext uri="{28A0092B-C50C-407E-A947-70E740481C1C}">
                <a14:useLocalDpi xmlns:a14="http://schemas.microsoft.com/office/drawing/2010/main" val="0"/>
              </a:ext>
            </a:extLst>
          </a:blip>
          <a:srcRect r="1" b="6894"/>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07863E4-4131-4033-A507-4119971DBA37}"/>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In 2004, María died at the age of 85. With her passing, many psychics who believed in the thoughtographic hypothesis predicted that the faces would cease. Yet they continued to appear, along with new ones</a:t>
            </a:r>
          </a:p>
        </p:txBody>
      </p:sp>
    </p:spTree>
    <p:extLst>
      <p:ext uri="{BB962C8B-B14F-4D97-AF65-F5344CB8AC3E}">
        <p14:creationId xmlns:p14="http://schemas.microsoft.com/office/powerpoint/2010/main" val="556969051"/>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040BE5-1A91-4408-92FC-F4CB82D6A21C}"/>
              </a:ext>
            </a:extLst>
          </p:cNvPr>
          <p:cNvSpPr>
            <a:spLocks noGrp="1"/>
          </p:cNvSpPr>
          <p:nvPr>
            <p:ph type="title"/>
          </p:nvPr>
        </p:nvSpPr>
        <p:spPr>
          <a:xfrm>
            <a:off x="589560" y="856180"/>
            <a:ext cx="4560584" cy="1128068"/>
          </a:xfrm>
        </p:spPr>
        <p:txBody>
          <a:bodyPr anchor="ctr">
            <a:normAutofit/>
          </a:bodyPr>
          <a:lstStyle/>
          <a:p>
            <a:endParaRPr lang="en-US" sz="400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7FE9D8-AEA5-4604-B4AA-AB808795E780}"/>
              </a:ext>
            </a:extLst>
          </p:cNvPr>
          <p:cNvSpPr>
            <a:spLocks noGrp="1"/>
          </p:cNvSpPr>
          <p:nvPr>
            <p:ph idx="1"/>
          </p:nvPr>
        </p:nvSpPr>
        <p:spPr>
          <a:xfrm>
            <a:off x="590719" y="2330505"/>
            <a:ext cx="4559425" cy="3979585"/>
          </a:xfrm>
        </p:spPr>
        <p:txBody>
          <a:bodyPr anchor="ctr">
            <a:normAutofit/>
          </a:bodyPr>
          <a:lstStyle/>
          <a:p>
            <a:r>
              <a:rPr lang="en-US" sz="2000" dirty="0"/>
              <a:t>The Spanish media remains fascinated by the </a:t>
            </a:r>
            <a:r>
              <a:rPr lang="en-US" sz="2000" dirty="0" err="1"/>
              <a:t>Bélmez</a:t>
            </a:r>
            <a:r>
              <a:rPr lang="en-US" sz="2000" dirty="0"/>
              <a:t> Faces. Some now contend that the entire phenomenon was a hoax carried out by María’s son, Diego.</a:t>
            </a:r>
          </a:p>
          <a:p>
            <a:r>
              <a:rPr lang="en-US" sz="2000" dirty="0"/>
              <a:t>Whether these mysterious shapes are the pained resemblances of lost souls, the paintings of a con-artist, or just a trick of the imagination is currently unknown.</a:t>
            </a:r>
          </a:p>
          <a:p>
            <a:endParaRPr lang="en-US" sz="20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EDB6B0BA-DBB7-4FE8-A272-21CA19378CFF}"/>
              </a:ext>
            </a:extLst>
          </p:cNvPr>
          <p:cNvPicPr>
            <a:picLocks noChangeAspect="1"/>
          </p:cNvPicPr>
          <p:nvPr/>
        </p:nvPicPr>
        <p:blipFill rotWithShape="1">
          <a:blip r:embed="rId2">
            <a:extLst>
              <a:ext uri="{28A0092B-C50C-407E-A947-70E740481C1C}">
                <a14:useLocalDpi xmlns:a14="http://schemas.microsoft.com/office/drawing/2010/main" val="0"/>
              </a:ext>
            </a:extLst>
          </a:blip>
          <a:srcRect l="13395" r="17748" b="1"/>
          <a:stretch/>
        </p:blipFill>
        <p:spPr>
          <a:xfrm>
            <a:off x="5977788" y="799352"/>
            <a:ext cx="5425410" cy="5259296"/>
          </a:xfrm>
          <a:prstGeom prst="rect">
            <a:avLst/>
          </a:prstGeom>
        </p:spPr>
      </p:pic>
    </p:spTree>
    <p:extLst>
      <p:ext uri="{BB962C8B-B14F-4D97-AF65-F5344CB8AC3E}">
        <p14:creationId xmlns:p14="http://schemas.microsoft.com/office/powerpoint/2010/main" val="2955672413"/>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009E7-A451-45EA-AC37-A748BC288E97}"/>
              </a:ext>
            </a:extLst>
          </p:cNvPr>
          <p:cNvSpPr>
            <a:spLocks noGrp="1"/>
          </p:cNvSpPr>
          <p:nvPr>
            <p:ph type="title"/>
          </p:nvPr>
        </p:nvSpPr>
        <p:spPr>
          <a:xfrm>
            <a:off x="1000452" y="1610024"/>
            <a:ext cx="3058621" cy="1457002"/>
          </a:xfrm>
        </p:spPr>
        <p:txBody>
          <a:bodyPr anchor="b">
            <a:normAutofit/>
          </a:bodyPr>
          <a:lstStyle/>
          <a:p>
            <a:endParaRPr lang="en-US" sz="4000"/>
          </a:p>
        </p:txBody>
      </p:sp>
      <p:grpSp>
        <p:nvGrpSpPr>
          <p:cNvPr id="14" name="Group 13">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5"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A88F12AA-AA6D-4129-A364-A9994FF592ED}"/>
              </a:ext>
            </a:extLst>
          </p:cNvPr>
          <p:cNvSpPr>
            <a:spLocks noGrp="1"/>
          </p:cNvSpPr>
          <p:nvPr>
            <p:ph idx="1"/>
          </p:nvPr>
        </p:nvSpPr>
        <p:spPr>
          <a:xfrm>
            <a:off x="1000450" y="3067026"/>
            <a:ext cx="3058623" cy="3272324"/>
          </a:xfrm>
        </p:spPr>
        <p:txBody>
          <a:bodyPr anchor="t">
            <a:normAutofit/>
          </a:bodyPr>
          <a:lstStyle/>
          <a:p>
            <a:r>
              <a:rPr lang="en-US" sz="2000"/>
              <a:t>One thing is for certain: The empty eyes of the Bélmez Faces continue to peer up from below.</a:t>
            </a:r>
          </a:p>
          <a:p>
            <a:endParaRPr lang="en-US" sz="2000"/>
          </a:p>
        </p:txBody>
      </p:sp>
      <p:pic>
        <p:nvPicPr>
          <p:cNvPr id="5" name="Picture 4" descr="A close up of a logo&#10;&#10;Description automatically generated">
            <a:extLst>
              <a:ext uri="{FF2B5EF4-FFF2-40B4-BE49-F238E27FC236}">
                <a16:creationId xmlns:a16="http://schemas.microsoft.com/office/drawing/2014/main" id="{5C8BF91A-D799-4AFB-9761-1136384768D2}"/>
              </a:ext>
            </a:extLst>
          </p:cNvPr>
          <p:cNvPicPr>
            <a:picLocks noChangeAspect="1"/>
          </p:cNvPicPr>
          <p:nvPr/>
        </p:nvPicPr>
        <p:blipFill rotWithShape="1">
          <a:blip r:embed="rId2">
            <a:extLst>
              <a:ext uri="{28A0092B-C50C-407E-A947-70E740481C1C}">
                <a14:useLocalDpi xmlns:a14="http://schemas.microsoft.com/office/drawing/2010/main" val="0"/>
              </a:ext>
            </a:extLst>
          </a:blip>
          <a:srcRect t="3060" r="2" b="17330"/>
          <a:stretch/>
        </p:blipFill>
        <p:spPr>
          <a:xfrm>
            <a:off x="4636963" y="10"/>
            <a:ext cx="7555037" cy="3383270"/>
          </a:xfrm>
          <a:prstGeom prst="rect">
            <a:avLst/>
          </a:prstGeom>
        </p:spPr>
      </p:pic>
      <p:pic>
        <p:nvPicPr>
          <p:cNvPr id="7" name="Picture 6" descr="A picture containing sitting, man, giraffe, table&#10;&#10;Description automatically generated">
            <a:extLst>
              <a:ext uri="{FF2B5EF4-FFF2-40B4-BE49-F238E27FC236}">
                <a16:creationId xmlns:a16="http://schemas.microsoft.com/office/drawing/2014/main" id="{488D1978-E404-4D49-9BE0-EED657498120}"/>
              </a:ext>
            </a:extLst>
          </p:cNvPr>
          <p:cNvPicPr>
            <a:picLocks noChangeAspect="1"/>
          </p:cNvPicPr>
          <p:nvPr/>
        </p:nvPicPr>
        <p:blipFill rotWithShape="1">
          <a:blip r:embed="rId3">
            <a:extLst>
              <a:ext uri="{28A0092B-C50C-407E-A947-70E740481C1C}">
                <a14:useLocalDpi xmlns:a14="http://schemas.microsoft.com/office/drawing/2010/main" val="0"/>
              </a:ext>
            </a:extLst>
          </a:blip>
          <a:srcRect t="4717" r="-1" b="37738"/>
          <a:stretch/>
        </p:blipFill>
        <p:spPr>
          <a:xfrm>
            <a:off x="4639056" y="3474720"/>
            <a:ext cx="7552944" cy="3383280"/>
          </a:xfrm>
          <a:prstGeom prst="rect">
            <a:avLst/>
          </a:prstGeom>
        </p:spPr>
      </p:pic>
    </p:spTree>
    <p:extLst>
      <p:ext uri="{BB962C8B-B14F-4D97-AF65-F5344CB8AC3E}">
        <p14:creationId xmlns:p14="http://schemas.microsoft.com/office/powerpoint/2010/main" val="237332782"/>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8D77-1081-4F69-B5A3-A3F3593D5AAC}"/>
              </a:ext>
            </a:extLst>
          </p:cNvPr>
          <p:cNvSpPr>
            <a:spLocks noGrp="1"/>
          </p:cNvSpPr>
          <p:nvPr>
            <p:ph type="title"/>
          </p:nvPr>
        </p:nvSpPr>
        <p:spPr>
          <a:xfrm>
            <a:off x="648929" y="629266"/>
            <a:ext cx="5127031" cy="1676603"/>
          </a:xfrm>
        </p:spPr>
        <p:txBody>
          <a:bodyPr>
            <a:normAutofit/>
          </a:bodyPr>
          <a:lstStyle/>
          <a:p>
            <a:r>
              <a:rPr lang="en-US"/>
              <a:t>Belmez, Spain</a:t>
            </a:r>
            <a:endParaRPr lang="en-US" dirty="0"/>
          </a:p>
        </p:txBody>
      </p:sp>
      <p:sp>
        <p:nvSpPr>
          <p:cNvPr id="13" name="Content Placeholder 9">
            <a:extLst>
              <a:ext uri="{FF2B5EF4-FFF2-40B4-BE49-F238E27FC236}">
                <a16:creationId xmlns:a16="http://schemas.microsoft.com/office/drawing/2014/main" id="{A37E9B48-B2ED-46C9-9A2C-7F884BF6E39C}"/>
              </a:ext>
            </a:extLst>
          </p:cNvPr>
          <p:cNvSpPr>
            <a:spLocks noGrp="1"/>
          </p:cNvSpPr>
          <p:nvPr>
            <p:ph idx="1"/>
          </p:nvPr>
        </p:nvSpPr>
        <p:spPr>
          <a:xfrm>
            <a:off x="648930" y="2438400"/>
            <a:ext cx="5127029" cy="3785419"/>
          </a:xfrm>
        </p:spPr>
        <p:txBody>
          <a:bodyPr>
            <a:normAutofit/>
          </a:bodyPr>
          <a:lstStyle/>
          <a:p>
            <a:r>
              <a:rPr lang="en-US" sz="2400"/>
              <a:t>Sun-drenched, temperate, and jutting into the Mediterranean Sea, Andalusia is the embodiment of southern Spanish charm. The province of Jaén, along the northeastern border of Andalusia, is the cradle of Spain’s olive oil production, attracting visitors near and far. But nestled amid its rocky peaks is a village with a sinister reputation.</a:t>
            </a:r>
          </a:p>
        </p:txBody>
      </p:sp>
      <p:pic>
        <p:nvPicPr>
          <p:cNvPr id="15" name="Picture 14" descr="A picture containing text, map&#10;&#10;Description automatically generated">
            <a:extLst>
              <a:ext uri="{FF2B5EF4-FFF2-40B4-BE49-F238E27FC236}">
                <a16:creationId xmlns:a16="http://schemas.microsoft.com/office/drawing/2014/main" id="{3B4FE311-F922-413D-85AE-424CAEC82B0E}"/>
              </a:ext>
            </a:extLst>
          </p:cNvPr>
          <p:cNvPicPr>
            <a:picLocks noChangeAspect="1"/>
          </p:cNvPicPr>
          <p:nvPr/>
        </p:nvPicPr>
        <p:blipFill rotWithShape="1">
          <a:blip r:embed="rId2">
            <a:extLst>
              <a:ext uri="{28A0092B-C50C-407E-A947-70E740481C1C}">
                <a14:useLocalDpi xmlns:a14="http://schemas.microsoft.com/office/drawing/2010/main" val="0"/>
              </a:ext>
            </a:extLst>
          </a:blip>
          <a:srcRect l="1879" r="200" b="-2"/>
          <a:stretch/>
        </p:blipFill>
        <p:spPr>
          <a:xfrm>
            <a:off x="6090613" y="640082"/>
            <a:ext cx="5461724" cy="5577837"/>
          </a:xfrm>
          <a:prstGeom prst="rect">
            <a:avLst/>
          </a:prstGeom>
          <a:effectLst/>
        </p:spPr>
      </p:pic>
    </p:spTree>
    <p:extLst>
      <p:ext uri="{BB962C8B-B14F-4D97-AF65-F5344CB8AC3E}">
        <p14:creationId xmlns:p14="http://schemas.microsoft.com/office/powerpoint/2010/main" val="1685828617"/>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large body of water with a mountain in the background&#10;&#10;Description automatically generated">
            <a:extLst>
              <a:ext uri="{FF2B5EF4-FFF2-40B4-BE49-F238E27FC236}">
                <a16:creationId xmlns:a16="http://schemas.microsoft.com/office/drawing/2014/main" id="{6E3CF685-F326-46C8-B31C-B54BF1FC31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34" name="Rectangle 3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3E3DDB-2B3B-4B60-9F81-1F9854A0C45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t>Bélmez de la Moraleda has a population of around 2,000 people. </a:t>
            </a:r>
          </a:p>
        </p:txBody>
      </p:sp>
      <p:sp>
        <p:nvSpPr>
          <p:cNvPr id="36" name="Rectangle 3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Rectangle 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6088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E89834-DB8C-4D55-A88F-70EDF8B670D1}"/>
              </a:ext>
            </a:extLst>
          </p:cNvPr>
          <p:cNvSpPr>
            <a:spLocks noGrp="1"/>
          </p:cNvSpPr>
          <p:nvPr>
            <p:ph type="title"/>
          </p:nvPr>
        </p:nvSpPr>
        <p:spPr>
          <a:xfrm>
            <a:off x="589560" y="856180"/>
            <a:ext cx="4560584" cy="1128068"/>
          </a:xfrm>
        </p:spPr>
        <p:txBody>
          <a:bodyPr anchor="ctr">
            <a:normAutofit/>
          </a:bodyPr>
          <a:lstStyle/>
          <a:p>
            <a:r>
              <a:rPr lang="en-US" sz="4000" dirty="0"/>
              <a:t>Maria Gomez Pereira</a:t>
            </a:r>
          </a:p>
        </p:txBody>
      </p:sp>
      <p:grpSp>
        <p:nvGrpSpPr>
          <p:cNvPr id="27" name="Group 2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8" name="Rectangle 2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AA455A-F13D-418B-9864-04A5660FC7CD}"/>
              </a:ext>
            </a:extLst>
          </p:cNvPr>
          <p:cNvSpPr>
            <a:spLocks noGrp="1"/>
          </p:cNvSpPr>
          <p:nvPr>
            <p:ph idx="1"/>
          </p:nvPr>
        </p:nvSpPr>
        <p:spPr>
          <a:xfrm>
            <a:off x="590719" y="2330505"/>
            <a:ext cx="4559425" cy="3979585"/>
          </a:xfrm>
        </p:spPr>
        <p:txBody>
          <a:bodyPr anchor="ctr">
            <a:normAutofit/>
          </a:bodyPr>
          <a:lstStyle/>
          <a:p>
            <a:r>
              <a:rPr lang="en-US" sz="2000" dirty="0"/>
              <a:t>One day in 1971, resident María Gómez Pereira noticed an unusual stain on the concrete floor of her kitchen. It darkened the next day, slowly taking shape—until the face of a man emerged.</a:t>
            </a:r>
          </a:p>
        </p:txBody>
      </p:sp>
      <p:sp>
        <p:nvSpPr>
          <p:cNvPr id="33" name="Rectangle 3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uilding, indoor, stone, sitting&#10;&#10;Description automatically generated">
            <a:extLst>
              <a:ext uri="{FF2B5EF4-FFF2-40B4-BE49-F238E27FC236}">
                <a16:creationId xmlns:a16="http://schemas.microsoft.com/office/drawing/2014/main" id="{2D7FA9A0-1ED7-4E0B-8806-FD6126EA7F00}"/>
              </a:ext>
            </a:extLst>
          </p:cNvPr>
          <p:cNvPicPr>
            <a:picLocks noChangeAspect="1"/>
          </p:cNvPicPr>
          <p:nvPr/>
        </p:nvPicPr>
        <p:blipFill rotWithShape="1">
          <a:blip r:embed="rId2">
            <a:extLst>
              <a:ext uri="{28A0092B-C50C-407E-A947-70E740481C1C}">
                <a14:useLocalDpi xmlns:a14="http://schemas.microsoft.com/office/drawing/2010/main" val="0"/>
              </a:ext>
            </a:extLst>
          </a:blip>
          <a:srcRect r="30883" b="-1"/>
          <a:stretch/>
        </p:blipFill>
        <p:spPr>
          <a:xfrm>
            <a:off x="5977788" y="799352"/>
            <a:ext cx="5425410" cy="5259296"/>
          </a:xfrm>
          <a:prstGeom prst="rect">
            <a:avLst/>
          </a:prstGeom>
        </p:spPr>
      </p:pic>
    </p:spTree>
    <p:extLst>
      <p:ext uri="{BB962C8B-B14F-4D97-AF65-F5344CB8AC3E}">
        <p14:creationId xmlns:p14="http://schemas.microsoft.com/office/powerpoint/2010/main" val="204006731"/>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n old photo of a person&#10;&#10;Description automatically generated">
            <a:extLst>
              <a:ext uri="{FF2B5EF4-FFF2-40B4-BE49-F238E27FC236}">
                <a16:creationId xmlns:a16="http://schemas.microsoft.com/office/drawing/2014/main" id="{90EEB9ED-B547-49B3-BFCD-A8AA2F2210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438" r="1326"/>
          <a:stretch/>
        </p:blipFill>
        <p:spPr>
          <a:xfrm>
            <a:off x="20" y="10"/>
            <a:ext cx="4637226" cy="6857990"/>
          </a:xfrm>
          <a:prstGeom prst="rect">
            <a:avLst/>
          </a:prstGeom>
        </p:spPr>
      </p:pic>
      <p:sp>
        <p:nvSpPr>
          <p:cNvPr id="14" name="Rectangle 13">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092BDE-D277-4268-A3A6-6C6E1AD5BDAF}"/>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a:solidFill>
                  <a:schemeClr val="bg1"/>
                </a:solidFill>
              </a:rPr>
              <a:t>The face appeared on the floor of the kitchen</a:t>
            </a:r>
          </a:p>
        </p:txBody>
      </p:sp>
    </p:spTree>
    <p:extLst>
      <p:ext uri="{BB962C8B-B14F-4D97-AF65-F5344CB8AC3E}">
        <p14:creationId xmlns:p14="http://schemas.microsoft.com/office/powerpoint/2010/main" val="2810190926"/>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B4F9-05B6-4C5A-9CE2-CB6D9DBC34AF}"/>
              </a:ext>
            </a:extLst>
          </p:cNvPr>
          <p:cNvSpPr>
            <a:spLocks noGrp="1"/>
          </p:cNvSpPr>
          <p:nvPr>
            <p:ph type="title"/>
          </p:nvPr>
        </p:nvSpPr>
        <p:spPr>
          <a:xfrm>
            <a:off x="801099" y="1396289"/>
            <a:ext cx="4249006" cy="1325563"/>
          </a:xfrm>
        </p:spPr>
        <p:txBody>
          <a:bodyPr>
            <a:normAutofit/>
          </a:bodyPr>
          <a:lstStyle/>
          <a:p>
            <a:r>
              <a:rPr lang="en-US" dirty="0"/>
              <a:t>Get it out of here!</a:t>
            </a:r>
          </a:p>
        </p:txBody>
      </p:sp>
      <p:sp>
        <p:nvSpPr>
          <p:cNvPr id="3" name="Content Placeholder 2">
            <a:extLst>
              <a:ext uri="{FF2B5EF4-FFF2-40B4-BE49-F238E27FC236}">
                <a16:creationId xmlns:a16="http://schemas.microsoft.com/office/drawing/2014/main" id="{147D276F-E561-47F0-A007-5D4391BF7BD8}"/>
              </a:ext>
            </a:extLst>
          </p:cNvPr>
          <p:cNvSpPr>
            <a:spLocks noGrp="1"/>
          </p:cNvSpPr>
          <p:nvPr>
            <p:ph idx="1"/>
          </p:nvPr>
        </p:nvSpPr>
        <p:spPr>
          <a:xfrm>
            <a:off x="805544" y="2871982"/>
            <a:ext cx="4245428" cy="3181684"/>
          </a:xfrm>
        </p:spPr>
        <p:txBody>
          <a:bodyPr anchor="t">
            <a:normAutofit/>
          </a:bodyPr>
          <a:lstStyle/>
          <a:p>
            <a:r>
              <a:rPr lang="en-US" sz="1800"/>
              <a:t>Frightened, María tried to scrub it away—but to no avail. The mysterious face would not leave. Her husband decided to destroy the stain completely. With a pick ax, he busted up the floor and its haunting visage. New concrete was laid and a sense of normalcy returned.</a:t>
            </a:r>
          </a:p>
        </p:txBody>
      </p:sp>
      <p:sp>
        <p:nvSpPr>
          <p:cNvPr id="12" name="Freeform: Shape 11">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outdoor, baseball, man, sitting&#10;&#10;Description automatically generated">
            <a:extLst>
              <a:ext uri="{FF2B5EF4-FFF2-40B4-BE49-F238E27FC236}">
                <a16:creationId xmlns:a16="http://schemas.microsoft.com/office/drawing/2014/main" id="{B10D3702-99AD-45CE-8375-9CDC87120F6A}"/>
              </a:ext>
            </a:extLst>
          </p:cNvPr>
          <p:cNvPicPr>
            <a:picLocks noChangeAspect="1"/>
          </p:cNvPicPr>
          <p:nvPr/>
        </p:nvPicPr>
        <p:blipFill rotWithShape="1">
          <a:blip r:embed="rId2">
            <a:extLst>
              <a:ext uri="{28A0092B-C50C-407E-A947-70E740481C1C}">
                <a14:useLocalDpi xmlns:a14="http://schemas.microsoft.com/office/drawing/2010/main" val="0"/>
              </a:ext>
            </a:extLst>
          </a:blip>
          <a:srcRect t="4995"/>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4" name="Freeform: Shape 13">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indoor, dog, sitting, black&#10;&#10;Description automatically generated">
            <a:extLst>
              <a:ext uri="{FF2B5EF4-FFF2-40B4-BE49-F238E27FC236}">
                <a16:creationId xmlns:a16="http://schemas.microsoft.com/office/drawing/2014/main" id="{826776EF-C89C-48FB-B20D-42A6333DE6E2}"/>
              </a:ext>
            </a:extLst>
          </p:cNvPr>
          <p:cNvPicPr>
            <a:picLocks noChangeAspect="1"/>
          </p:cNvPicPr>
          <p:nvPr/>
        </p:nvPicPr>
        <p:blipFill rotWithShape="1">
          <a:blip r:embed="rId3">
            <a:extLst>
              <a:ext uri="{28A0092B-C50C-407E-A947-70E740481C1C}">
                <a14:useLocalDpi xmlns:a14="http://schemas.microsoft.com/office/drawing/2010/main" val="0"/>
              </a:ext>
            </a:extLst>
          </a:blip>
          <a:srcRect t="3061" r="4" b="4"/>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1778052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standing, riding, young, man&#10;&#10;Description automatically generated">
            <a:extLst>
              <a:ext uri="{FF2B5EF4-FFF2-40B4-BE49-F238E27FC236}">
                <a16:creationId xmlns:a16="http://schemas.microsoft.com/office/drawing/2014/main" id="{76059CED-D494-403E-9202-14C16495CC1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23002" r="-1" b="39310"/>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46C86BF2-1DDF-423C-8B59-18FF2B1016E1}"/>
              </a:ext>
            </a:extLst>
          </p:cNvPr>
          <p:cNvSpPr/>
          <p:nvPr/>
        </p:nvSpPr>
        <p:spPr>
          <a:xfrm>
            <a:off x="20" y="6172201"/>
            <a:ext cx="12191980" cy="685799"/>
          </a:xfrm>
          <a:prstGeom prst="rect">
            <a:avLst/>
          </a:prstGeom>
          <a:solidFill>
            <a:srgbClr val="000000">
              <a:alpha val="50000"/>
            </a:srgbClr>
          </a:solidFill>
          <a:ln>
            <a:noFill/>
          </a:ln>
        </p:spPr>
        <p:txBody>
          <a:bodyPr wrap="square">
            <a:normAutofit/>
          </a:bodyPr>
          <a:lstStyle/>
          <a:p>
            <a:pPr algn="ctr">
              <a:spcAft>
                <a:spcPts val="600"/>
              </a:spcAft>
            </a:pPr>
            <a:r>
              <a:rPr lang="en-US" sz="1400">
                <a:solidFill>
                  <a:srgbClr val="FFFFFF"/>
                </a:solidFill>
              </a:rPr>
              <a:t>That is, until the face resurfaced a week later.</a:t>
            </a:r>
          </a:p>
        </p:txBody>
      </p:sp>
      <p:pic>
        <p:nvPicPr>
          <p:cNvPr id="7" name="MysteriousSuspensefulMusic2018-11-03_-_Dark_Fog_-_David_Fesliyan">
            <a:hlinkClick r:id="" action="ppaction://media"/>
            <a:extLst>
              <a:ext uri="{FF2B5EF4-FFF2-40B4-BE49-F238E27FC236}">
                <a16:creationId xmlns:a16="http://schemas.microsoft.com/office/drawing/2014/main" id="{1D816F40-4568-4204-93AD-3234116695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98189189"/>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CB99F2F-7B55-41AB-8F19-9A65C017C6E6}"/>
              </a:ext>
            </a:extLst>
          </p:cNvPr>
          <p:cNvSpPr>
            <a:spLocks noGrp="1"/>
          </p:cNvSpPr>
          <p:nvPr>
            <p:ph type="title"/>
          </p:nvPr>
        </p:nvSpPr>
        <p:spPr>
          <a:xfrm>
            <a:off x="804672" y="802955"/>
            <a:ext cx="4977976" cy="1454051"/>
          </a:xfrm>
        </p:spPr>
        <p:txBody>
          <a:bodyPr>
            <a:normAutofit/>
          </a:bodyPr>
          <a:lstStyle/>
          <a:p>
            <a:r>
              <a:rPr lang="en-US" dirty="0">
                <a:solidFill>
                  <a:srgbClr val="000000"/>
                </a:solidFill>
              </a:rPr>
              <a:t>Let’s figure this out!!</a:t>
            </a:r>
          </a:p>
        </p:txBody>
      </p:sp>
      <p:sp>
        <p:nvSpPr>
          <p:cNvPr id="16"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309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erson wearing a hat&#10;&#10;Description automatically generated">
            <a:extLst>
              <a:ext uri="{FF2B5EF4-FFF2-40B4-BE49-F238E27FC236}">
                <a16:creationId xmlns:a16="http://schemas.microsoft.com/office/drawing/2014/main" id="{0EC0CC8E-9A4D-4FBD-A8F4-8C942383C56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1891" b="-2"/>
          <a:stretch/>
        </p:blipFill>
        <p:spPr>
          <a:xfrm>
            <a:off x="6632714" y="1"/>
            <a:ext cx="3674754" cy="2106932"/>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3" name="Content Placeholder 2">
            <a:extLst>
              <a:ext uri="{FF2B5EF4-FFF2-40B4-BE49-F238E27FC236}">
                <a16:creationId xmlns:a16="http://schemas.microsoft.com/office/drawing/2014/main" id="{5FD68EB4-5562-4D58-B8F1-91B7CDB74776}"/>
              </a:ext>
            </a:extLst>
          </p:cNvPr>
          <p:cNvSpPr>
            <a:spLocks noGrp="1"/>
          </p:cNvSpPr>
          <p:nvPr>
            <p:ph idx="1"/>
          </p:nvPr>
        </p:nvSpPr>
        <p:spPr>
          <a:xfrm>
            <a:off x="804672" y="2421682"/>
            <a:ext cx="4977578" cy="3639289"/>
          </a:xfrm>
        </p:spPr>
        <p:txBody>
          <a:bodyPr anchor="ctr">
            <a:normAutofit/>
          </a:bodyPr>
          <a:lstStyle/>
          <a:p>
            <a:r>
              <a:rPr lang="en-US" sz="2000">
                <a:solidFill>
                  <a:srgbClr val="000000"/>
                </a:solidFill>
              </a:rPr>
              <a:t>Word spread quickly in the small town. Neighbors stopped by to inspect the strange phenomenon in the Pereira household. Soon, the family was the center of attention. All they wanted was an end to whatever force had crept into their home. But before they could destroy the face for a second time, the town’s mayor declared that the site should be excavated for study.</a:t>
            </a:r>
          </a:p>
        </p:txBody>
      </p:sp>
      <p:sp>
        <p:nvSpPr>
          <p:cNvPr id="18"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5296" y="2922177"/>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6972DDC6-1519-4664-A90B-38D7839AF3E5}"/>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5626" r="3" b="9995"/>
          <a:stretch/>
        </p:blipFill>
        <p:spPr>
          <a:xfrm>
            <a:off x="7399326" y="3086207"/>
            <a:ext cx="4792674" cy="3781268"/>
          </a:xfrm>
          <a:custGeom>
            <a:avLst/>
            <a:gdLst/>
            <a:ahLst/>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Tree>
    <p:extLst>
      <p:ext uri="{BB962C8B-B14F-4D97-AF65-F5344CB8AC3E}">
        <p14:creationId xmlns:p14="http://schemas.microsoft.com/office/powerpoint/2010/main" val="3847206465"/>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rock&#10;&#10;Description automatically generated">
            <a:extLst>
              <a:ext uri="{FF2B5EF4-FFF2-40B4-BE49-F238E27FC236}">
                <a16:creationId xmlns:a16="http://schemas.microsoft.com/office/drawing/2014/main" id="{9A13B02F-12A0-4EE9-8F9E-24B7599EF49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E054891-1326-4C2B-AF0C-1D573D03F01B}"/>
              </a:ext>
            </a:extLst>
          </p:cNvPr>
          <p:cNvSpPr>
            <a:spLocks noGrp="1"/>
          </p:cNvSpPr>
          <p:nvPr>
            <p:ph type="title"/>
          </p:nvPr>
        </p:nvSpPr>
        <p:spPr>
          <a:xfrm>
            <a:off x="709448" y="1913950"/>
            <a:ext cx="4204137" cy="1342754"/>
          </a:xfrm>
        </p:spPr>
        <p:txBody>
          <a:bodyPr>
            <a:normAutofit/>
          </a:bodyPr>
          <a:lstStyle/>
          <a:p>
            <a:pPr algn="ctr"/>
            <a:r>
              <a:rPr lang="en-US" sz="3600" dirty="0"/>
              <a:t>Oh my!  Look what we found!</a:t>
            </a:r>
            <a:endParaRPr lang="en-US" sz="3600"/>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D2AD2235-A50B-46B6-983B-B59ABDC8ED55}"/>
              </a:ext>
            </a:extLst>
          </p:cNvPr>
          <p:cNvSpPr>
            <a:spLocks noGrp="1" noChangeArrowheads="1"/>
          </p:cNvSpPr>
          <p:nvPr>
            <p:ph idx="1"/>
          </p:nvPr>
        </p:nvSpPr>
        <p:spPr bwMode="auto">
          <a:xfrm>
            <a:off x="525516" y="3417573"/>
            <a:ext cx="4593021" cy="261983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sz="1800" b="0" i="0" u="none" strike="noStrike" cap="none" normalizeH="0" baseline="0">
                <a:ln>
                  <a:noFill/>
                </a:ln>
                <a:effectLst/>
                <a:latin typeface="Arial" panose="020B0604020202020204" pitchFamily="34" charset="0"/>
              </a:rPr>
              <a:t>The dig went deep into the earth, pulling up the concrete floor and the ancient foundation beneath. What they reportedly uncovered shocked everyone—skeletons</a:t>
            </a:r>
            <a:r>
              <a:rPr lang="en-US" altLang="en-US" sz="1800">
                <a:latin typeface="Arial" panose="020B0604020202020204" pitchFamily="34" charset="0"/>
              </a:rPr>
              <a:t> </a:t>
            </a:r>
            <a:r>
              <a:rPr kumimoji="0" lang="en-US" altLang="en-US" sz="1800" b="0" i="0" u="none" strike="noStrike" cap="none" normalizeH="0" baseline="0">
                <a:ln>
                  <a:noFill/>
                </a:ln>
                <a:effectLst/>
                <a:latin typeface="Arial" panose="020B0604020202020204" pitchFamily="34" charset="0"/>
              </a:rPr>
              <a:t>lay at rest in the ground beneath the kitchen. The corpses were exhumed and studied. Researchers concluded that some dated back to the 13th century. </a:t>
            </a:r>
          </a:p>
        </p:txBody>
      </p:sp>
    </p:spTree>
    <p:extLst>
      <p:ext uri="{BB962C8B-B14F-4D97-AF65-F5344CB8AC3E}">
        <p14:creationId xmlns:p14="http://schemas.microsoft.com/office/powerpoint/2010/main" val="263825142"/>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TotalTime>
  <Words>761</Words>
  <Application>Microsoft Office PowerPoint</Application>
  <PresentationFormat>Widescreen</PresentationFormat>
  <Paragraphs>28</Paragraphs>
  <Slides>18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Belmez, Spain</vt:lpstr>
      <vt:lpstr>Bélmez de la Moraleda has a population of around 2,000 people. </vt:lpstr>
      <vt:lpstr>Maria Gomez Pereira</vt:lpstr>
      <vt:lpstr>The face appeared on the floor of the kitchen</vt:lpstr>
      <vt:lpstr>Get it out of here!</vt:lpstr>
      <vt:lpstr>PowerPoint Presentation</vt:lpstr>
      <vt:lpstr>Let’s figure this out!!</vt:lpstr>
      <vt:lpstr>Oh my!  Look what we found!</vt:lpstr>
      <vt:lpstr>PowerPoint Presentation</vt:lpstr>
      <vt:lpstr>We’re Back!!!</vt:lpstr>
      <vt:lpstr>Big News</vt:lpstr>
      <vt:lpstr>Sealing the Room</vt:lpstr>
      <vt:lpstr>PowerPoint Presentation</vt:lpstr>
      <vt:lpstr>It’s Maria’s fault!!!</vt:lpstr>
      <vt:lpstr>New faces!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Trayce Marino</dc:creator>
  <cp:lastModifiedBy>Trayce Marino</cp:lastModifiedBy>
  <cp:revision>2</cp:revision>
  <dcterms:created xsi:type="dcterms:W3CDTF">2020-04-02T21:05:36Z</dcterms:created>
  <dcterms:modified xsi:type="dcterms:W3CDTF">2020-04-03T13:26:03Z</dcterms:modified>
</cp:coreProperties>
</file>